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7" autoAdjust="0"/>
  </p:normalViewPr>
  <p:slideViewPr>
    <p:cSldViewPr>
      <p:cViewPr varScale="1">
        <p:scale>
          <a:sx n="56" d="100"/>
          <a:sy n="56" d="100"/>
        </p:scale>
        <p:origin x="-1210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DAA289C-2325-41AD-889E-9861769577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B8431B-C2E1-4B5B-AF0A-3DE5A66DA7A8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znaimo.com.ua/179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515490" cy="1260000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ru-RU" sz="5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ХУДОЖН</a:t>
            </a:r>
            <a:r>
              <a:rPr lang="uk-UA" sz="5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 МУЗЕЇ СВІТУ</a:t>
            </a:r>
            <a:endParaRPr lang="ru-RU" sz="5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63" y="2668588"/>
            <a:ext cx="60356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:\Users\Андрей\Desktop\1330419088_0_84667_cd040465_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3007">
            <a:off x="367246" y="2103642"/>
            <a:ext cx="3259542" cy="21766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0" name="Picture 6" descr="C:\Users\Андрей\Desktop\128236680018755834756018-12692345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6109">
            <a:off x="5493774" y="2141146"/>
            <a:ext cx="2964426" cy="22222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1" name="Picture 7" descr="C:\Users\Андрей\Desktop\134luvridfp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346335"/>
            <a:ext cx="3168352" cy="23762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771367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Лувр</a:t>
            </a:r>
            <a:r>
              <a:rPr lang="uk-UA" sz="1300" b="1" dirty="0">
                <a:solidFill>
                  <a:schemeClr val="tx1"/>
                </a:solidFill>
              </a:rPr>
              <a:t> - це середньовічна фортеця, палац королів Франції і музей протягом останніх двох століть. В архітектурі палацу відбилася більш, ніж 800 річна історія Франції.</a:t>
            </a:r>
            <a:r>
              <a:rPr lang="en-US" sz="1300" b="1" dirty="0">
                <a:solidFill>
                  <a:schemeClr val="tx1"/>
                </a:solidFill>
              </a:rPr>
              <a:t> </a:t>
            </a:r>
            <a:r>
              <a:rPr lang="ru-RU" sz="1300" b="1" dirty="0">
                <a:solidFill>
                  <a:schemeClr val="tx1"/>
                </a:solidFill>
              </a:rPr>
              <a:t>У </a:t>
            </a:r>
            <a:r>
              <a:rPr lang="ru-RU" sz="1300" b="1" dirty="0" err="1">
                <a:solidFill>
                  <a:schemeClr val="tx1"/>
                </a:solidFill>
              </a:rPr>
              <a:t>істориків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досі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немає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єдиної</a:t>
            </a:r>
            <a:r>
              <a:rPr lang="ru-RU" sz="1300" b="1" dirty="0">
                <a:solidFill>
                  <a:schemeClr val="tx1"/>
                </a:solidFill>
              </a:rPr>
              <a:t> думки про те, </a:t>
            </a:r>
            <a:r>
              <a:rPr lang="ru-RU" sz="1300" b="1" dirty="0" err="1">
                <a:solidFill>
                  <a:schemeClr val="tx1"/>
                </a:solidFill>
              </a:rPr>
              <a:t>звідки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запозичено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назва</a:t>
            </a:r>
            <a:r>
              <a:rPr lang="ru-RU" sz="1300" b="1" dirty="0">
                <a:solidFill>
                  <a:schemeClr val="tx1"/>
                </a:solidFill>
              </a:rPr>
              <a:t> палацу. </a:t>
            </a:r>
            <a:r>
              <a:rPr lang="ru-RU" sz="1300" b="1" dirty="0" err="1">
                <a:solidFill>
                  <a:schemeClr val="tx1"/>
                </a:solidFill>
              </a:rPr>
              <a:t>Одні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вважають</a:t>
            </a:r>
            <a:r>
              <a:rPr lang="ru-RU" sz="1300" b="1" dirty="0">
                <a:solidFill>
                  <a:schemeClr val="tx1"/>
                </a:solidFill>
              </a:rPr>
              <a:t>, </a:t>
            </a:r>
            <a:r>
              <a:rPr lang="ru-RU" sz="1300" b="1" dirty="0" err="1">
                <a:solidFill>
                  <a:schemeClr val="tx1"/>
                </a:solidFill>
              </a:rPr>
              <a:t>що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відбулося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воно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від</a:t>
            </a:r>
            <a:r>
              <a:rPr lang="ru-RU" sz="1300" b="1" dirty="0">
                <a:solidFill>
                  <a:schemeClr val="tx1"/>
                </a:solidFill>
              </a:rPr>
              <a:t> слова </a:t>
            </a:r>
            <a:r>
              <a:rPr lang="en-US" sz="1300" b="1" dirty="0">
                <a:solidFill>
                  <a:schemeClr val="tx1"/>
                </a:solidFill>
              </a:rPr>
              <a:t>«</a:t>
            </a:r>
            <a:r>
              <a:rPr lang="uk-UA" sz="1300" b="1" dirty="0" err="1">
                <a:solidFill>
                  <a:schemeClr val="tx1"/>
                </a:solidFill>
              </a:rPr>
              <a:t>леовар</a:t>
            </a:r>
            <a:r>
              <a:rPr lang="en-US" sz="1300" b="1" dirty="0">
                <a:solidFill>
                  <a:schemeClr val="tx1"/>
                </a:solidFill>
              </a:rPr>
              <a:t>», </a:t>
            </a:r>
            <a:r>
              <a:rPr lang="ru-RU" sz="1300" b="1" dirty="0">
                <a:solidFill>
                  <a:schemeClr val="tx1"/>
                </a:solidFill>
              </a:rPr>
              <a:t>яке на </a:t>
            </a:r>
            <a:r>
              <a:rPr lang="ru-RU" sz="1300" b="1" dirty="0" err="1">
                <a:solidFill>
                  <a:schemeClr val="tx1"/>
                </a:solidFill>
              </a:rPr>
              <a:t>мові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саксів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означає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en-US" sz="1300" b="1" dirty="0">
                <a:solidFill>
                  <a:schemeClr val="tx1"/>
                </a:solidFill>
              </a:rPr>
              <a:t>«</a:t>
            </a:r>
            <a:r>
              <a:rPr lang="uk-UA" sz="1300" b="1" dirty="0">
                <a:solidFill>
                  <a:schemeClr val="tx1"/>
                </a:solidFill>
              </a:rPr>
              <a:t>зміцнення</a:t>
            </a:r>
            <a:r>
              <a:rPr lang="en-US" sz="1300" b="1" dirty="0">
                <a:solidFill>
                  <a:schemeClr val="tx1"/>
                </a:solidFill>
              </a:rPr>
              <a:t>». </a:t>
            </a:r>
            <a:r>
              <a:rPr lang="ru-RU" sz="1300" b="1" dirty="0" err="1">
                <a:solidFill>
                  <a:schemeClr val="tx1"/>
                </a:solidFill>
              </a:rPr>
              <a:t>Інші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переконані</a:t>
            </a:r>
            <a:r>
              <a:rPr lang="ru-RU" sz="1300" b="1" dirty="0">
                <a:solidFill>
                  <a:schemeClr val="tx1"/>
                </a:solidFill>
              </a:rPr>
              <a:t>, </a:t>
            </a:r>
            <a:r>
              <a:rPr lang="ru-RU" sz="1300" b="1" dirty="0" err="1">
                <a:solidFill>
                  <a:schemeClr val="tx1"/>
                </a:solidFill>
              </a:rPr>
              <a:t>що</a:t>
            </a:r>
            <a:r>
              <a:rPr lang="ru-RU" sz="1300" b="1" dirty="0">
                <a:solidFill>
                  <a:schemeClr val="tx1"/>
                </a:solidFill>
              </a:rPr>
              <a:t> є </a:t>
            </a:r>
            <a:r>
              <a:rPr lang="ru-RU" sz="1300" b="1" dirty="0" err="1">
                <a:solidFill>
                  <a:schemeClr val="tx1"/>
                </a:solidFill>
              </a:rPr>
              <a:t>зв'язок</a:t>
            </a:r>
            <a:r>
              <a:rPr lang="ru-RU" sz="1300" b="1" dirty="0">
                <a:solidFill>
                  <a:schemeClr val="tx1"/>
                </a:solidFill>
              </a:rPr>
              <a:t> з </a:t>
            </a:r>
            <a:r>
              <a:rPr lang="ru-RU" sz="1300" b="1" dirty="0" err="1">
                <a:solidFill>
                  <a:schemeClr val="tx1"/>
                </a:solidFill>
              </a:rPr>
              <a:t>французьким</a:t>
            </a:r>
            <a:r>
              <a:rPr lang="ru-RU" sz="1300" b="1" dirty="0">
                <a:solidFill>
                  <a:schemeClr val="tx1"/>
                </a:solidFill>
              </a:rPr>
              <a:t> словом </a:t>
            </a:r>
            <a:r>
              <a:rPr lang="en-US" sz="1300" b="1" dirty="0">
                <a:solidFill>
                  <a:schemeClr val="tx1"/>
                </a:solidFill>
              </a:rPr>
              <a:t>«</a:t>
            </a:r>
            <a:r>
              <a:rPr lang="en-US" sz="1300" b="1" dirty="0" err="1">
                <a:solidFill>
                  <a:schemeClr val="tx1"/>
                </a:solidFill>
              </a:rPr>
              <a:t>louve</a:t>
            </a:r>
            <a:r>
              <a:rPr lang="en-US" sz="1300" b="1" dirty="0">
                <a:solidFill>
                  <a:schemeClr val="tx1"/>
                </a:solidFill>
              </a:rPr>
              <a:t>» («</a:t>
            </a:r>
            <a:r>
              <a:rPr lang="uk-UA" sz="1300" b="1" dirty="0">
                <a:solidFill>
                  <a:schemeClr val="tx1"/>
                </a:solidFill>
              </a:rPr>
              <a:t>вовчиця</a:t>
            </a:r>
            <a:r>
              <a:rPr lang="en-US" sz="1300" b="1" dirty="0">
                <a:solidFill>
                  <a:schemeClr val="tx1"/>
                </a:solidFill>
              </a:rPr>
              <a:t>»), </a:t>
            </a:r>
            <a:r>
              <a:rPr lang="ru-RU" sz="1300" b="1" dirty="0" err="1">
                <a:solidFill>
                  <a:schemeClr val="tx1"/>
                </a:solidFill>
              </a:rPr>
              <a:t>прихильники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цієї</a:t>
            </a:r>
            <a:r>
              <a:rPr lang="ru-RU" sz="1300" b="1" dirty="0">
                <a:solidFill>
                  <a:schemeClr val="tx1"/>
                </a:solidFill>
              </a:rPr>
              <a:t> думки </a:t>
            </a:r>
            <a:r>
              <a:rPr lang="ru-RU" sz="1300" b="1" dirty="0" err="1">
                <a:solidFill>
                  <a:schemeClr val="tx1"/>
                </a:solidFill>
              </a:rPr>
              <a:t>доводять</a:t>
            </a:r>
            <a:r>
              <a:rPr lang="ru-RU" sz="1300" b="1" dirty="0">
                <a:solidFill>
                  <a:schemeClr val="tx1"/>
                </a:solidFill>
              </a:rPr>
              <a:t>, </a:t>
            </a:r>
            <a:r>
              <a:rPr lang="ru-RU" sz="1300" b="1" dirty="0" err="1">
                <a:solidFill>
                  <a:schemeClr val="tx1"/>
                </a:solidFill>
              </a:rPr>
              <a:t>що</a:t>
            </a:r>
            <a:r>
              <a:rPr lang="ru-RU" sz="1300" b="1" dirty="0">
                <a:solidFill>
                  <a:schemeClr val="tx1"/>
                </a:solidFill>
              </a:rPr>
              <a:t> на </a:t>
            </a:r>
            <a:r>
              <a:rPr lang="ru-RU" sz="1300" b="1" dirty="0" err="1">
                <a:solidFill>
                  <a:schemeClr val="tx1"/>
                </a:solidFill>
              </a:rPr>
              <a:t>місці</a:t>
            </a:r>
            <a:r>
              <a:rPr lang="ru-RU" sz="1300" b="1" dirty="0">
                <a:solidFill>
                  <a:schemeClr val="tx1"/>
                </a:solidFill>
              </a:rPr>
              <a:t> палацу стояла </a:t>
            </a:r>
            <a:r>
              <a:rPr lang="ru-RU" sz="1300" b="1" dirty="0" err="1">
                <a:solidFill>
                  <a:schemeClr val="tx1"/>
                </a:solidFill>
              </a:rPr>
              <a:t>королівська</a:t>
            </a:r>
            <a:r>
              <a:rPr lang="ru-RU" sz="1300" b="1" dirty="0">
                <a:solidFill>
                  <a:schemeClr val="tx1"/>
                </a:solidFill>
              </a:rPr>
              <a:t> псарня, де </a:t>
            </a:r>
            <a:r>
              <a:rPr lang="ru-RU" sz="1300" b="1" dirty="0" err="1">
                <a:solidFill>
                  <a:schemeClr val="tx1"/>
                </a:solidFill>
              </a:rPr>
              <a:t>натаскували</a:t>
            </a:r>
            <a:r>
              <a:rPr lang="ru-RU" sz="1300" b="1" dirty="0">
                <a:solidFill>
                  <a:schemeClr val="tx1"/>
                </a:solidFill>
              </a:rPr>
              <a:t> собак для </a:t>
            </a:r>
            <a:r>
              <a:rPr lang="ru-RU" sz="1300" b="1" dirty="0" err="1">
                <a:solidFill>
                  <a:schemeClr val="tx1"/>
                </a:solidFill>
              </a:rPr>
              <a:t>полювання</a:t>
            </a:r>
            <a:r>
              <a:rPr lang="ru-RU" sz="1300" b="1" dirty="0">
                <a:solidFill>
                  <a:schemeClr val="tx1"/>
                </a:solidFill>
              </a:rPr>
              <a:t> на </a:t>
            </a:r>
            <a:r>
              <a:rPr lang="ru-RU" sz="1300" b="1" dirty="0" err="1">
                <a:solidFill>
                  <a:schemeClr val="tx1"/>
                </a:solidFill>
              </a:rPr>
              <a:t>вовків</a:t>
            </a:r>
            <a:r>
              <a:rPr lang="ru-RU" sz="1300" b="1" dirty="0">
                <a:solidFill>
                  <a:schemeClr val="tx1"/>
                </a:solidFill>
              </a:rPr>
              <a:t>.</a:t>
            </a:r>
            <a:r>
              <a:rPr lang="en-US" sz="1300" b="1" dirty="0">
                <a:solidFill>
                  <a:schemeClr val="tx1"/>
                </a:solidFill>
              </a:rPr>
              <a:t> </a:t>
            </a:r>
            <a:r>
              <a:rPr lang="uk-UA" sz="1300" b="1" dirty="0">
                <a:solidFill>
                  <a:schemeClr val="tx1"/>
                </a:solidFill>
              </a:rPr>
              <a:t>Історія Лувру почалася в 1190 році, коли король Філіп-Август перед тим, як відправитися в Хрестовий похід, заклав фортецю, що захищала Париж від набігів вікінгів з заходу. Середньовічна фортеця згодом перетворилася в шикарний палац. Першим тут влаштувався Карл </a:t>
            </a:r>
            <a:r>
              <a:rPr lang="en-US" sz="1300" b="1" dirty="0">
                <a:solidFill>
                  <a:schemeClr val="tx1"/>
                </a:solidFill>
              </a:rPr>
              <a:t>V, </a:t>
            </a:r>
            <a:r>
              <a:rPr lang="uk-UA" sz="1300" b="1" dirty="0">
                <a:solidFill>
                  <a:schemeClr val="tx1"/>
                </a:solidFill>
              </a:rPr>
              <a:t>який переїхав сюди з </a:t>
            </a:r>
            <a:r>
              <a:rPr lang="uk-UA" sz="1300" b="1" dirty="0" err="1">
                <a:solidFill>
                  <a:schemeClr val="tx1"/>
                </a:solidFill>
              </a:rPr>
              <a:t>Сіте</a:t>
            </a:r>
            <a:r>
              <a:rPr lang="uk-UA" sz="1300" b="1" dirty="0">
                <a:solidFill>
                  <a:schemeClr val="tx1"/>
                </a:solidFill>
              </a:rPr>
              <a:t> (колишня резиденція королів), подалі від бунтівників, буквально вирізали у нього на очах друзів та наближених.  У 1750 році навіть йшлося про його знесення, автор колонади на площі Святого Петра в Римі Лоренцо </a:t>
            </a:r>
            <a:r>
              <a:rPr lang="uk-UA" sz="1300" b="1" dirty="0" err="1">
                <a:solidFill>
                  <a:schemeClr val="tx1"/>
                </a:solidFill>
              </a:rPr>
              <a:t>Берніні</a:t>
            </a:r>
            <a:r>
              <a:rPr lang="uk-UA" sz="1300" b="1" dirty="0">
                <a:solidFill>
                  <a:schemeClr val="tx1"/>
                </a:solidFill>
              </a:rPr>
              <a:t> запропонував прем'єр-міністру Людовика </a:t>
            </a:r>
            <a:r>
              <a:rPr lang="en-US" sz="1300" b="1" dirty="0">
                <a:solidFill>
                  <a:schemeClr val="tx1"/>
                </a:solidFill>
              </a:rPr>
              <a:t>XIV </a:t>
            </a:r>
            <a:r>
              <a:rPr lang="uk-UA" sz="1300" b="1" dirty="0" err="1">
                <a:solidFill>
                  <a:schemeClr val="tx1"/>
                </a:solidFill>
              </a:rPr>
              <a:t>Кольберу</a:t>
            </a:r>
            <a:r>
              <a:rPr lang="uk-UA" sz="1300" b="1" dirty="0">
                <a:solidFill>
                  <a:schemeClr val="tx1"/>
                </a:solidFill>
              </a:rPr>
              <a:t> знести стару будівлю і побудувати на його місці новий. Незважаючи на великий спокуса, король все-таки вирішив залишити палац.</a:t>
            </a:r>
            <a:r>
              <a:rPr lang="en-US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Сучасного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вигляду</a:t>
            </a:r>
            <a:r>
              <a:rPr lang="ru-RU" sz="1300" b="1" dirty="0">
                <a:solidFill>
                  <a:schemeClr val="tx1"/>
                </a:solidFill>
              </a:rPr>
              <a:t> замок </a:t>
            </a:r>
            <a:r>
              <a:rPr lang="ru-RU" sz="1300" b="1" dirty="0" err="1">
                <a:solidFill>
                  <a:schemeClr val="tx1"/>
                </a:solidFill>
              </a:rPr>
              <a:t>набув</a:t>
            </a:r>
            <a:r>
              <a:rPr lang="ru-RU" sz="1300" b="1" dirty="0">
                <a:solidFill>
                  <a:schemeClr val="tx1"/>
                </a:solidFill>
              </a:rPr>
              <a:t> у 1871 </a:t>
            </a:r>
            <a:r>
              <a:rPr lang="ru-RU" sz="1300" b="1" dirty="0" err="1">
                <a:solidFill>
                  <a:schemeClr val="tx1"/>
                </a:solidFill>
              </a:rPr>
              <a:t>році</a:t>
            </a:r>
            <a:r>
              <a:rPr lang="ru-RU" sz="1300" b="1" dirty="0">
                <a:solidFill>
                  <a:schemeClr val="tx1"/>
                </a:solidFill>
              </a:rPr>
              <a:t>. У </a:t>
            </a:r>
            <a:r>
              <a:rPr lang="ru-RU" sz="1300" b="1" dirty="0" err="1">
                <a:solidFill>
                  <a:schemeClr val="tx1"/>
                </a:solidFill>
              </a:rPr>
              <a:t>травні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цього</a:t>
            </a:r>
            <a:r>
              <a:rPr lang="ru-RU" sz="1300" b="1" dirty="0">
                <a:solidFill>
                  <a:schemeClr val="tx1"/>
                </a:solidFill>
              </a:rPr>
              <a:t> ж року </a:t>
            </a:r>
            <a:r>
              <a:rPr lang="ru-RU" sz="1300" b="1" dirty="0" err="1">
                <a:solidFill>
                  <a:schemeClr val="tx1"/>
                </a:solidFill>
              </a:rPr>
              <a:t>Установчі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збори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ухвалили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зібрати</a:t>
            </a:r>
            <a:r>
              <a:rPr lang="ru-RU" sz="1300" b="1" dirty="0">
                <a:solidFill>
                  <a:schemeClr val="tx1"/>
                </a:solidFill>
              </a:rPr>
              <a:t> в </a:t>
            </a:r>
            <a:r>
              <a:rPr lang="ru-RU" sz="1300" b="1" dirty="0" err="1">
                <a:solidFill>
                  <a:schemeClr val="tx1"/>
                </a:solidFill>
              </a:rPr>
              <a:t>Луврі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en-US" sz="1300" b="1" dirty="0">
                <a:solidFill>
                  <a:schemeClr val="tx1"/>
                </a:solidFill>
              </a:rPr>
              <a:t>«</a:t>
            </a:r>
            <a:r>
              <a:rPr lang="uk-UA" sz="1300" b="1" dirty="0">
                <a:solidFill>
                  <a:schemeClr val="tx1"/>
                </a:solidFill>
              </a:rPr>
              <a:t>пам'ятки науки і мистецтв</a:t>
            </a:r>
            <a:r>
              <a:rPr lang="en-US" sz="1300" b="1" dirty="0">
                <a:solidFill>
                  <a:schemeClr val="tx1"/>
                </a:solidFill>
              </a:rPr>
              <a:t>». 10 </a:t>
            </a:r>
            <a:r>
              <a:rPr lang="uk-UA" sz="1300" b="1" dirty="0">
                <a:solidFill>
                  <a:schemeClr val="tx1"/>
                </a:solidFill>
              </a:rPr>
              <a:t>серпня 1793 року галерея була відкрита для відвідувань і остаточно перетворилася в музей. Урочисте відкриття музею відбулося 18 листопада 1793 р. В той час експонати займали лише один квадратний зал і частина примикав до нього галереї. Особливий внесок у розширення колекції вніс Наполеон </a:t>
            </a:r>
            <a:r>
              <a:rPr lang="en-US" sz="1300" b="1" dirty="0">
                <a:solidFill>
                  <a:schemeClr val="tx1"/>
                </a:solidFill>
              </a:rPr>
              <a:t>I. </a:t>
            </a:r>
            <a:r>
              <a:rPr lang="uk-UA" sz="1300" b="1" dirty="0">
                <a:solidFill>
                  <a:schemeClr val="tx1"/>
                </a:solidFill>
              </a:rPr>
              <a:t>З кожної переможеної нації він вимагав данину у вигляді творів мистецтва. У наші дні каталог музею налічує 400 000 експонатів.</a:t>
            </a:r>
            <a:r>
              <a:rPr lang="en-US" sz="1300" b="1" dirty="0">
                <a:solidFill>
                  <a:schemeClr val="tx1"/>
                </a:solidFill>
              </a:rPr>
              <a:t> </a:t>
            </a:r>
            <a:r>
              <a:rPr lang="ru-RU" sz="1300" b="1" dirty="0">
                <a:solidFill>
                  <a:schemeClr val="tx1"/>
                </a:solidFill>
              </a:rPr>
              <a:t>У 1981 </a:t>
            </a:r>
            <a:r>
              <a:rPr lang="ru-RU" sz="1300" b="1" dirty="0" err="1">
                <a:solidFill>
                  <a:schemeClr val="tx1"/>
                </a:solidFill>
              </a:rPr>
              <a:t>році</a:t>
            </a:r>
            <a:r>
              <a:rPr lang="ru-RU" sz="1300" b="1" dirty="0">
                <a:solidFill>
                  <a:schemeClr val="tx1"/>
                </a:solidFill>
              </a:rPr>
              <a:t> за </a:t>
            </a:r>
            <a:r>
              <a:rPr lang="ru-RU" sz="1300" b="1" dirty="0" err="1">
                <a:solidFill>
                  <a:schemeClr val="tx1"/>
                </a:solidFill>
              </a:rPr>
              <a:t>рішенням</a:t>
            </a:r>
            <a:r>
              <a:rPr lang="ru-RU" sz="1300" b="1" dirty="0">
                <a:solidFill>
                  <a:schemeClr val="tx1"/>
                </a:solidFill>
              </a:rPr>
              <a:t> президента Франсуа </a:t>
            </a:r>
            <a:r>
              <a:rPr lang="ru-RU" sz="1300" b="1" dirty="0" err="1">
                <a:solidFill>
                  <a:schemeClr val="tx1"/>
                </a:solidFill>
              </a:rPr>
              <a:t>Міттерана</a:t>
            </a:r>
            <a:r>
              <a:rPr lang="ru-RU" sz="1300" b="1" dirty="0">
                <a:solidFill>
                  <a:schemeClr val="tx1"/>
                </a:solidFill>
              </a:rPr>
              <a:t> в </a:t>
            </a:r>
            <a:r>
              <a:rPr lang="ru-RU" sz="1300" b="1" dirty="0" err="1">
                <a:solidFill>
                  <a:schemeClr val="tx1"/>
                </a:solidFill>
              </a:rPr>
              <a:t>Луврі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почалися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реставраційні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роботи</a:t>
            </a:r>
            <a:r>
              <a:rPr lang="ru-RU" sz="1300" b="1" dirty="0">
                <a:solidFill>
                  <a:schemeClr val="tx1"/>
                </a:solidFill>
              </a:rPr>
              <a:t>. </a:t>
            </a:r>
            <a:r>
              <a:rPr lang="ru-RU" sz="1300" b="1" dirty="0" err="1">
                <a:solidFill>
                  <a:schemeClr val="tx1"/>
                </a:solidFill>
              </a:rPr>
              <a:t>Найдавніші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частини</a:t>
            </a:r>
            <a:r>
              <a:rPr lang="ru-RU" sz="1300" b="1" dirty="0">
                <a:solidFill>
                  <a:schemeClr val="tx1"/>
                </a:solidFill>
              </a:rPr>
              <a:t> (</a:t>
            </a:r>
            <a:r>
              <a:rPr lang="ru-RU" sz="1300" b="1" dirty="0" err="1">
                <a:solidFill>
                  <a:schemeClr val="tx1"/>
                </a:solidFill>
              </a:rPr>
              <a:t>руїни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головної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вежі</a:t>
            </a:r>
            <a:r>
              <a:rPr lang="ru-RU" sz="1300" b="1" dirty="0">
                <a:solidFill>
                  <a:schemeClr val="tx1"/>
                </a:solidFill>
              </a:rPr>
              <a:t>) </a:t>
            </a:r>
            <a:r>
              <a:rPr lang="ru-RU" sz="1300" b="1" dirty="0" err="1">
                <a:solidFill>
                  <a:schemeClr val="tx1"/>
                </a:solidFill>
              </a:rPr>
              <a:t>були</a:t>
            </a:r>
            <a:r>
              <a:rPr lang="ru-RU" sz="1300" b="1" dirty="0">
                <a:solidFill>
                  <a:schemeClr val="tx1"/>
                </a:solidFill>
              </a:rPr>
              <a:t> </a:t>
            </a:r>
            <a:r>
              <a:rPr lang="ru-RU" sz="1300" b="1" dirty="0" err="1">
                <a:solidFill>
                  <a:schemeClr val="tx1"/>
                </a:solidFill>
              </a:rPr>
              <a:t>відновлені</a:t>
            </a:r>
            <a:r>
              <a:rPr lang="ru-RU" sz="13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3168352" cy="2142238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Лувр </a:t>
            </a:r>
            <a:br>
              <a:rPr lang="uk-UA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(</a:t>
            </a:r>
            <a:r>
              <a:rPr lang="uk-UA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Париж)</a:t>
            </a: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965" y="260648"/>
            <a:ext cx="5102696" cy="207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728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Лувр-один з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найстаріших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музеїв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світу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Про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Луврі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ходить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багато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чуток,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багато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історій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То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привиди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ходять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ночами, то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картини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зникають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таємничим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чином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Лувр став першим </a:t>
            </a:r>
            <a:r>
              <a:rPr lang="ru-RU" sz="1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музеєм</a:t>
            </a:r>
            <a:r>
              <a:rPr lang="ru-RU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відкритим</a:t>
            </a:r>
            <a:r>
              <a:rPr lang="ru-RU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в </a:t>
            </a:r>
            <a:r>
              <a:rPr lang="ru-RU" sz="1800" b="1" dirty="0">
                <a:solidFill>
                  <a:schemeClr val="accent5">
                    <a:lumMod val="60000"/>
                    <a:lumOff val="40000"/>
                  </a:schemeClr>
                </a:solidFill>
                <a:hlinkClick r:id="rId2" tooltip="1793"/>
              </a:rPr>
              <a:t>1793</a:t>
            </a:r>
            <a:r>
              <a:rPr lang="ru-RU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для </a:t>
            </a:r>
            <a:r>
              <a:rPr lang="ru-RU" sz="1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широкої</a:t>
            </a:r>
            <a:r>
              <a:rPr lang="ru-RU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публіки</a:t>
            </a:r>
            <a:r>
              <a:rPr lang="ru-RU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</a:t>
            </a:r>
            <a:endParaRPr lang="ru-RU" sz="18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У Луврі зберігається Алмаз Регента вагою 140,64 карата. Він належав династії Бурбонів, під час революції був вкрадений, але пізніше його вдалося знайти. Алмаз Регента прикрашав діадему останньої імператриці Франції Євгенії</a:t>
            </a:r>
            <a:r>
              <a:rPr lang="uk-UA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Під</a:t>
            </a: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час </a:t>
            </a: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Другої</a:t>
            </a: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світової</a:t>
            </a: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війни</a:t>
            </a: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замок </a:t>
            </a: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Валансе</a:t>
            </a: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Франція</a:t>
            </a: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 ховали </a:t>
            </a: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картини</a:t>
            </a: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скульптури</a:t>
            </a: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Лувру. Одна з них - "Перемога </a:t>
            </a:r>
            <a:r>
              <a:rPr lang="ru-RU" sz="1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Самотраки</a:t>
            </a:r>
            <a:r>
              <a:rPr lang="ru-R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".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"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Мона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Ліза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" 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вважається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 самою 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загадковою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 картиною, 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що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створювалася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 коли-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небудь</a:t>
            </a: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 музеї налічується понад 400 тис. експонатів, з яких тільки 35 000 виставляються в залах. Це один з найбільших художніх музеїв світу, третій в світі по займаній площі: 160 106 квадратних метрів, з яких на 58 470 розташовуються </a:t>
            </a:r>
            <a:r>
              <a:rPr lang="uk-UA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експозиції</a:t>
            </a:r>
          </a:p>
          <a:p>
            <a:pPr marL="457200" indent="-457200">
              <a:buFont typeface="+mj-lt"/>
              <a:buAutoNum type="arabicPeriod"/>
            </a:pP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408712" cy="619472"/>
          </a:xfrm>
        </p:spPr>
        <p:txBody>
          <a:bodyPr>
            <a:normAutofit fontScale="90000"/>
          </a:bodyPr>
          <a:lstStyle/>
          <a:p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Цікаві факти 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1653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78" y="616936"/>
            <a:ext cx="2329862" cy="2543563"/>
          </a:xfr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5763" y="-387424"/>
            <a:ext cx="7704856" cy="1535936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/>
            <a:r>
              <a:rPr lang="uk-UA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Найвідоміші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скульптури та картини музею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3258358"/>
            <a:ext cx="23762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«</a:t>
            </a:r>
            <a:r>
              <a:rPr lang="ru-RU" sz="1100" dirty="0" err="1"/>
              <a:t>Мона</a:t>
            </a:r>
            <a:r>
              <a:rPr lang="ru-RU" sz="1100" dirty="0"/>
              <a:t> </a:t>
            </a:r>
            <a:r>
              <a:rPr lang="ru-RU" sz="1100" dirty="0" err="1" smtClean="0"/>
              <a:t>Ліза</a:t>
            </a:r>
            <a:r>
              <a:rPr lang="ru-RU" sz="1100" dirty="0"/>
              <a:t>» </a:t>
            </a:r>
            <a:r>
              <a:rPr lang="ru-RU" sz="1100" dirty="0" smtClean="0"/>
              <a:t>Леонардо</a:t>
            </a:r>
            <a:r>
              <a:rPr lang="uk-UA" sz="1100" dirty="0"/>
              <a:t> </a:t>
            </a:r>
            <a:r>
              <a:rPr lang="ru-RU" sz="1100" dirty="0" smtClean="0"/>
              <a:t>да</a:t>
            </a:r>
            <a:r>
              <a:rPr lang="ru-RU" sz="1100" dirty="0"/>
              <a:t> </a:t>
            </a:r>
            <a:r>
              <a:rPr lang="ru-RU" sz="1100" dirty="0" err="1" smtClean="0"/>
              <a:t>Вінчі</a:t>
            </a:r>
            <a:endParaRPr lang="ru-RU" sz="11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993" y="850555"/>
            <a:ext cx="2175018" cy="28565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60039" y="3739093"/>
            <a:ext cx="13681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Венера </a:t>
            </a:r>
            <a:r>
              <a:rPr lang="ru-RU" sz="1100" dirty="0" err="1"/>
              <a:t>Мілоська</a:t>
            </a:r>
            <a:endParaRPr lang="ru-RU" sz="11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253" y="837110"/>
            <a:ext cx="3547184" cy="243391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324399" y="3280089"/>
            <a:ext cx="321111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«</a:t>
            </a:r>
            <a:r>
              <a:rPr lang="ru-RU" sz="1100" dirty="0" err="1"/>
              <a:t>Пліт</a:t>
            </a:r>
            <a:r>
              <a:rPr lang="ru-RU" sz="1100" dirty="0"/>
              <a:t> «</a:t>
            </a:r>
            <a:r>
              <a:rPr lang="ru-RU" sz="1100" dirty="0" err="1"/>
              <a:t>Медузи</a:t>
            </a:r>
            <a:r>
              <a:rPr lang="ru-RU" sz="1100" dirty="0"/>
              <a:t>» Теодор </a:t>
            </a:r>
            <a:r>
              <a:rPr lang="ru-RU" sz="1100" dirty="0" err="1"/>
              <a:t>Жеріко</a:t>
            </a:r>
            <a:endParaRPr lang="ru-RU" sz="11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773" y="3739092"/>
            <a:ext cx="3519663" cy="2213509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10984" y="5767936"/>
            <a:ext cx="2860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«</a:t>
            </a:r>
            <a:r>
              <a:rPr lang="ru-RU" sz="1100" dirty="0" err="1"/>
              <a:t>Коронація</a:t>
            </a:r>
            <a:r>
              <a:rPr lang="ru-RU" sz="1100" dirty="0"/>
              <a:t> Наполеона» Жак </a:t>
            </a:r>
            <a:r>
              <a:rPr lang="ru-RU" sz="1100" dirty="0" err="1"/>
              <a:t>Луї</a:t>
            </a:r>
            <a:r>
              <a:rPr lang="ru-RU" sz="1100" dirty="0"/>
              <a:t> Давид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48" y="3707149"/>
            <a:ext cx="2870807" cy="206078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6156176" y="5976466"/>
            <a:ext cx="197895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err="1"/>
              <a:t>Ніка</a:t>
            </a:r>
            <a:r>
              <a:rPr lang="ru-RU" sz="1100" dirty="0"/>
              <a:t> </a:t>
            </a:r>
            <a:r>
              <a:rPr lang="ru-RU" sz="1100" dirty="0" err="1"/>
              <a:t>Самофракийская</a:t>
            </a:r>
            <a:endParaRPr lang="ru-RU" sz="11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676" y="4000703"/>
            <a:ext cx="1882677" cy="2487956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315507" y="6513947"/>
            <a:ext cx="16530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/>
              <a:t>«</a:t>
            </a:r>
            <a:r>
              <a:rPr lang="ru-RU" sz="1100" dirty="0" err="1"/>
              <a:t>Раби</a:t>
            </a:r>
            <a:r>
              <a:rPr lang="ru-RU" sz="1100" dirty="0"/>
              <a:t>» </a:t>
            </a:r>
            <a:r>
              <a:rPr lang="ru-RU" sz="1100" dirty="0" err="1"/>
              <a:t>Мікеланджело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062138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6632"/>
            <a:ext cx="3816424" cy="212627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4584" y="13686"/>
            <a:ext cx="5544616" cy="211917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Ермітаж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Санкт-Петербург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420888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err="1"/>
              <a:t>Ермітаж</a:t>
            </a:r>
            <a:r>
              <a:rPr lang="ru-RU" sz="1300" b="1" dirty="0"/>
              <a:t> (Санкт-Петербург) - </a:t>
            </a:r>
            <a:r>
              <a:rPr lang="ru-RU" sz="1300" b="1" dirty="0" err="1"/>
              <a:t>це</a:t>
            </a:r>
            <a:r>
              <a:rPr lang="ru-RU" sz="1300" b="1" dirty="0"/>
              <a:t> </a:t>
            </a:r>
            <a:r>
              <a:rPr lang="ru-RU" sz="1300" b="1" dirty="0" err="1"/>
              <a:t>найкраща</a:t>
            </a:r>
            <a:r>
              <a:rPr lang="ru-RU" sz="1300" b="1" dirty="0"/>
              <a:t> галерея </a:t>
            </a:r>
            <a:r>
              <a:rPr lang="ru-RU" sz="1300" b="1" dirty="0" err="1"/>
              <a:t>Росії</a:t>
            </a:r>
            <a:r>
              <a:rPr lang="ru-RU" sz="1300" b="1" dirty="0"/>
              <a:t>, </a:t>
            </a:r>
            <a:r>
              <a:rPr lang="ru-RU" sz="1300" b="1" dirty="0" err="1"/>
              <a:t>представляє</a:t>
            </a:r>
            <a:r>
              <a:rPr lang="ru-RU" sz="1300" b="1" dirty="0"/>
              <a:t> </a:t>
            </a:r>
            <a:r>
              <a:rPr lang="ru-RU" sz="1300" b="1" dirty="0" err="1"/>
              <a:t>світове</a:t>
            </a:r>
            <a:r>
              <a:rPr lang="ru-RU" sz="1300" b="1" dirty="0"/>
              <a:t> </a:t>
            </a:r>
            <a:r>
              <a:rPr lang="ru-RU" sz="1300" b="1" dirty="0" err="1"/>
              <a:t>мистецтво</a:t>
            </a:r>
            <a:r>
              <a:rPr lang="ru-RU" sz="1300" b="1" dirty="0"/>
              <a:t>, один з </a:t>
            </a:r>
            <a:r>
              <a:rPr lang="ru-RU" sz="1300" b="1" dirty="0" err="1"/>
              <a:t>найбільш</a:t>
            </a:r>
            <a:r>
              <a:rPr lang="ru-RU" sz="1300" b="1" dirty="0"/>
              <a:t> </a:t>
            </a:r>
            <a:r>
              <a:rPr lang="ru-RU" sz="1300" b="1" dirty="0" err="1"/>
              <a:t>відомих</a:t>
            </a:r>
            <a:r>
              <a:rPr lang="ru-RU" sz="1300" b="1" dirty="0"/>
              <a:t> </a:t>
            </a:r>
            <a:r>
              <a:rPr lang="ru-RU" sz="1300" b="1" dirty="0" err="1"/>
              <a:t>художніх</a:t>
            </a:r>
            <a:r>
              <a:rPr lang="ru-RU" sz="1300" b="1" dirty="0"/>
              <a:t> </a:t>
            </a:r>
            <a:r>
              <a:rPr lang="ru-RU" sz="1300" b="1" dirty="0" err="1"/>
              <a:t>музеїв</a:t>
            </a:r>
            <a:r>
              <a:rPr lang="ru-RU" sz="1300" b="1" dirty="0"/>
              <a:t> в </a:t>
            </a:r>
            <a:r>
              <a:rPr lang="ru-RU" sz="1300" b="1" dirty="0" err="1"/>
              <a:t>світі</a:t>
            </a:r>
            <a:r>
              <a:rPr lang="ru-RU" sz="1300" b="1" dirty="0"/>
              <a:t> і, </a:t>
            </a:r>
            <a:r>
              <a:rPr lang="ru-RU" sz="1300" b="1" dirty="0" err="1"/>
              <a:t>безумовно</a:t>
            </a:r>
            <a:r>
              <a:rPr lang="ru-RU" sz="1300" b="1" dirty="0"/>
              <a:t>, </a:t>
            </a:r>
            <a:r>
              <a:rPr lang="ru-RU" sz="1300" b="1" dirty="0" err="1"/>
              <a:t>головна</a:t>
            </a:r>
            <a:r>
              <a:rPr lang="ru-RU" sz="1300" b="1" dirty="0"/>
              <a:t> </a:t>
            </a:r>
            <a:r>
              <a:rPr lang="ru-RU" sz="1300" b="1" dirty="0" err="1"/>
              <a:t>визначна</a:t>
            </a:r>
            <a:r>
              <a:rPr lang="ru-RU" sz="1300" b="1" dirty="0"/>
              <a:t> </a:t>
            </a:r>
            <a:r>
              <a:rPr lang="ru-RU" sz="1300" b="1" dirty="0" err="1"/>
              <a:t>пам'ятка</a:t>
            </a:r>
            <a:r>
              <a:rPr lang="ru-RU" sz="1300" b="1" dirty="0"/>
              <a:t> Санкт-Петербурга. Музей </a:t>
            </a:r>
            <a:r>
              <a:rPr lang="ru-RU" sz="1300" b="1" dirty="0" err="1"/>
              <a:t>був</a:t>
            </a:r>
            <a:r>
              <a:rPr lang="ru-RU" sz="1300" b="1" dirty="0"/>
              <a:t> </a:t>
            </a:r>
            <a:r>
              <a:rPr lang="ru-RU" sz="1300" b="1" dirty="0" err="1"/>
              <a:t>заснований</a:t>
            </a:r>
            <a:r>
              <a:rPr lang="ru-RU" sz="1300" b="1" dirty="0"/>
              <a:t> в 1764 </a:t>
            </a:r>
            <a:r>
              <a:rPr lang="ru-RU" sz="1300" b="1" dirty="0" err="1"/>
              <a:t>році</a:t>
            </a:r>
            <a:r>
              <a:rPr lang="ru-RU" sz="1300" b="1" dirty="0"/>
              <a:t>, коли Катерина Велика </a:t>
            </a:r>
            <a:r>
              <a:rPr lang="ru-RU" sz="1300" b="1" dirty="0" err="1"/>
              <a:t>придбала</a:t>
            </a:r>
            <a:r>
              <a:rPr lang="ru-RU" sz="1300" b="1" dirty="0"/>
              <a:t> </a:t>
            </a:r>
            <a:r>
              <a:rPr lang="ru-RU" sz="1300" b="1" dirty="0" err="1"/>
              <a:t>колекцію</a:t>
            </a:r>
            <a:r>
              <a:rPr lang="ru-RU" sz="1300" b="1" dirty="0"/>
              <a:t> з 255 картин з </a:t>
            </a:r>
            <a:r>
              <a:rPr lang="ru-RU" sz="1300" b="1" dirty="0" err="1"/>
              <a:t>німецького</a:t>
            </a:r>
            <a:r>
              <a:rPr lang="ru-RU" sz="1300" b="1" dirty="0"/>
              <a:t> </a:t>
            </a:r>
            <a:r>
              <a:rPr lang="ru-RU" sz="1300" b="1" dirty="0" err="1"/>
              <a:t>міста</a:t>
            </a:r>
            <a:r>
              <a:rPr lang="ru-RU" sz="1300" b="1" dirty="0"/>
              <a:t> </a:t>
            </a:r>
            <a:r>
              <a:rPr lang="ru-RU" sz="1300" b="1" dirty="0" err="1"/>
              <a:t>Берліна</a:t>
            </a:r>
            <a:r>
              <a:rPr lang="ru-RU" sz="1300" b="1" dirty="0"/>
              <a:t>. </a:t>
            </a:r>
            <a:r>
              <a:rPr lang="ru-RU" sz="1300" b="1" dirty="0" err="1"/>
              <a:t>Сьогодні</a:t>
            </a:r>
            <a:r>
              <a:rPr lang="ru-RU" sz="1300" b="1" dirty="0"/>
              <a:t> </a:t>
            </a:r>
            <a:r>
              <a:rPr lang="ru-RU" sz="1300" b="1" dirty="0" err="1"/>
              <a:t>державний</a:t>
            </a:r>
            <a:r>
              <a:rPr lang="ru-RU" sz="1300" b="1" dirty="0"/>
              <a:t> </a:t>
            </a:r>
            <a:r>
              <a:rPr lang="ru-RU" sz="1300" b="1" dirty="0" err="1"/>
              <a:t>Ермітаж</a:t>
            </a:r>
            <a:r>
              <a:rPr lang="ru-RU" sz="1300" b="1" dirty="0"/>
              <a:t> </a:t>
            </a:r>
            <a:r>
              <a:rPr lang="ru-RU" sz="1300" b="1" dirty="0" err="1"/>
              <a:t>має</a:t>
            </a:r>
            <a:r>
              <a:rPr lang="ru-RU" sz="1300" b="1" dirty="0"/>
              <a:t> </a:t>
            </a:r>
            <a:r>
              <a:rPr lang="ru-RU" sz="1300" b="1" dirty="0" err="1"/>
              <a:t>понад</a:t>
            </a:r>
            <a:r>
              <a:rPr lang="ru-RU" sz="1300" b="1" dirty="0"/>
              <a:t> 2,7 млн. </a:t>
            </a:r>
            <a:r>
              <a:rPr lang="ru-RU" sz="1300" b="1" dirty="0" err="1"/>
              <a:t>експонатів</a:t>
            </a:r>
            <a:r>
              <a:rPr lang="ru-RU" sz="1300" b="1" dirty="0"/>
              <a:t> і </a:t>
            </a:r>
            <a:r>
              <a:rPr lang="ru-RU" sz="1300" b="1" dirty="0" err="1"/>
              <a:t>відображає</a:t>
            </a:r>
            <a:r>
              <a:rPr lang="ru-RU" sz="1300" b="1" dirty="0"/>
              <a:t> </a:t>
            </a:r>
            <a:r>
              <a:rPr lang="ru-RU" sz="1300" b="1" dirty="0" err="1"/>
              <a:t>різноманітні</a:t>
            </a:r>
            <a:r>
              <a:rPr lang="ru-RU" sz="1300" b="1" dirty="0"/>
              <a:t> </a:t>
            </a:r>
            <a:r>
              <a:rPr lang="ru-RU" sz="1300" b="1" dirty="0" err="1"/>
              <a:t>мистецтво</a:t>
            </a:r>
            <a:r>
              <a:rPr lang="ru-RU" sz="1300" b="1" dirty="0"/>
              <a:t> і </a:t>
            </a:r>
            <a:r>
              <a:rPr lang="ru-RU" sz="1300" b="1" dirty="0" err="1"/>
              <a:t>артефакти</a:t>
            </a:r>
            <a:r>
              <a:rPr lang="ru-RU" sz="1300" b="1" dirty="0"/>
              <a:t> з </a:t>
            </a:r>
            <a:r>
              <a:rPr lang="ru-RU" sz="1300" b="1" dirty="0" err="1"/>
              <a:t>різних</a:t>
            </a:r>
            <a:r>
              <a:rPr lang="ru-RU" sz="1300" b="1" dirty="0"/>
              <a:t> </a:t>
            </a:r>
            <a:r>
              <a:rPr lang="ru-RU" sz="1300" b="1" dirty="0" err="1"/>
              <a:t>країн</a:t>
            </a:r>
            <a:r>
              <a:rPr lang="ru-RU" sz="1300" b="1" dirty="0"/>
              <a:t> </a:t>
            </a:r>
            <a:r>
              <a:rPr lang="ru-RU" sz="1300" b="1" dirty="0" err="1"/>
              <a:t>світу</a:t>
            </a:r>
            <a:r>
              <a:rPr lang="ru-RU" sz="1300" b="1" dirty="0"/>
              <a:t> і </a:t>
            </a:r>
            <a:r>
              <a:rPr lang="ru-RU" sz="1300" b="1" dirty="0" err="1"/>
              <a:t>всієї</a:t>
            </a:r>
            <a:r>
              <a:rPr lang="ru-RU" sz="1300" b="1" dirty="0"/>
              <a:t> </a:t>
            </a:r>
            <a:r>
              <a:rPr lang="ru-RU" sz="1300" b="1" dirty="0" err="1"/>
              <a:t>історії</a:t>
            </a:r>
            <a:r>
              <a:rPr lang="ru-RU" sz="1300" b="1" dirty="0"/>
              <a:t> (</a:t>
            </a:r>
            <a:r>
              <a:rPr lang="ru-RU" sz="1300" b="1" dirty="0" err="1"/>
              <a:t>від</a:t>
            </a:r>
            <a:r>
              <a:rPr lang="ru-RU" sz="1300" b="1" dirty="0"/>
              <a:t> </a:t>
            </a:r>
            <a:r>
              <a:rPr lang="ru-RU" sz="1300" b="1" dirty="0" err="1"/>
              <a:t>Стародавнього</a:t>
            </a:r>
            <a:r>
              <a:rPr lang="ru-RU" sz="1300" b="1" dirty="0"/>
              <a:t> </a:t>
            </a:r>
            <a:r>
              <a:rPr lang="ru-RU" sz="1300" b="1" dirty="0" err="1"/>
              <a:t>Єгипту</a:t>
            </a:r>
            <a:r>
              <a:rPr lang="ru-RU" sz="1300" b="1" dirty="0"/>
              <a:t> до початку 20 </a:t>
            </a:r>
            <a:r>
              <a:rPr lang="ru-RU" sz="1300" b="1" dirty="0" err="1"/>
              <a:t>століття</a:t>
            </a:r>
            <a:r>
              <a:rPr lang="ru-RU" sz="1300" b="1" dirty="0"/>
              <a:t> в </a:t>
            </a:r>
            <a:r>
              <a:rPr lang="ru-RU" sz="1300" b="1" dirty="0" err="1"/>
              <a:t>Європі</a:t>
            </a:r>
            <a:r>
              <a:rPr lang="ru-RU" sz="1300" b="1" dirty="0"/>
              <a:t>). </a:t>
            </a:r>
            <a:r>
              <a:rPr lang="ru-RU" sz="1300" b="1" dirty="0" err="1"/>
              <a:t>Колекції</a:t>
            </a:r>
            <a:r>
              <a:rPr lang="ru-RU" sz="1300" b="1" dirty="0"/>
              <a:t> </a:t>
            </a:r>
            <a:r>
              <a:rPr lang="ru-RU" sz="1300" b="1" dirty="0" err="1"/>
              <a:t>Ермітажу</a:t>
            </a:r>
            <a:r>
              <a:rPr lang="ru-RU" sz="1300" b="1" dirty="0"/>
              <a:t> </a:t>
            </a:r>
            <a:r>
              <a:rPr lang="ru-RU" sz="1300" b="1" dirty="0" err="1"/>
              <a:t>включають</a:t>
            </a:r>
            <a:r>
              <a:rPr lang="ru-RU" sz="1300" b="1" dirty="0"/>
              <a:t> в себе твори Леонардо да </a:t>
            </a:r>
            <a:r>
              <a:rPr lang="ru-RU" sz="1300" b="1" dirty="0" err="1"/>
              <a:t>Вінчі</a:t>
            </a:r>
            <a:r>
              <a:rPr lang="ru-RU" sz="1300" b="1" dirty="0"/>
              <a:t>, </a:t>
            </a:r>
            <a:r>
              <a:rPr lang="ru-RU" sz="1300" b="1" dirty="0" err="1"/>
              <a:t>Мікеланджело</a:t>
            </a:r>
            <a:r>
              <a:rPr lang="ru-RU" sz="1300" b="1" dirty="0"/>
              <a:t>, </a:t>
            </a:r>
            <a:r>
              <a:rPr lang="ru-RU" sz="1300" b="1" dirty="0" err="1"/>
              <a:t>Рафаеля</a:t>
            </a:r>
            <a:r>
              <a:rPr lang="ru-RU" sz="1300" b="1" dirty="0"/>
              <a:t>, </a:t>
            </a:r>
            <a:r>
              <a:rPr lang="ru-RU" sz="1300" b="1" dirty="0" err="1"/>
              <a:t>Тиціана</a:t>
            </a:r>
            <a:r>
              <a:rPr lang="ru-RU" sz="1300" b="1" dirty="0"/>
              <a:t>, </a:t>
            </a:r>
            <a:r>
              <a:rPr lang="ru-RU" sz="1300" b="1" dirty="0" err="1"/>
              <a:t>унікальні</a:t>
            </a:r>
            <a:r>
              <a:rPr lang="ru-RU" sz="1300" b="1" dirty="0"/>
              <a:t> </a:t>
            </a:r>
            <a:r>
              <a:rPr lang="ru-RU" sz="1300" b="1" dirty="0" err="1"/>
              <a:t>колекції</a:t>
            </a:r>
            <a:r>
              <a:rPr lang="ru-RU" sz="1300" b="1" dirty="0"/>
              <a:t> Рембрандта і Рубенса, </a:t>
            </a:r>
            <a:r>
              <a:rPr lang="ru-RU" sz="1300" b="1" dirty="0" err="1"/>
              <a:t>багато</a:t>
            </a:r>
            <a:r>
              <a:rPr lang="ru-RU" sz="1300" b="1" dirty="0"/>
              <a:t> </a:t>
            </a:r>
            <a:r>
              <a:rPr lang="ru-RU" sz="1300" b="1" dirty="0" err="1"/>
              <a:t>роботи</a:t>
            </a:r>
            <a:r>
              <a:rPr lang="ru-RU" sz="1300" b="1" dirty="0"/>
              <a:t> </a:t>
            </a:r>
            <a:r>
              <a:rPr lang="ru-RU" sz="1300" b="1" dirty="0" err="1"/>
              <a:t>французьких</a:t>
            </a:r>
            <a:r>
              <a:rPr lang="ru-RU" sz="1300" b="1" dirty="0"/>
              <a:t> </a:t>
            </a:r>
            <a:r>
              <a:rPr lang="ru-RU" sz="1300" b="1" dirty="0" err="1"/>
              <a:t>імпресіоністів</a:t>
            </a:r>
            <a:r>
              <a:rPr lang="ru-RU" sz="1300" b="1" dirty="0"/>
              <a:t> Ренуара, Сезанна, Мане, Моне і </a:t>
            </a:r>
            <a:r>
              <a:rPr lang="ru-RU" sz="1300" b="1" dirty="0" err="1"/>
              <a:t>Пісарро</a:t>
            </a:r>
            <a:r>
              <a:rPr lang="ru-RU" sz="1300" b="1" dirty="0"/>
              <a:t>, </a:t>
            </a:r>
            <a:r>
              <a:rPr lang="ru-RU" sz="1300" b="1" dirty="0" err="1"/>
              <a:t>численні</a:t>
            </a:r>
            <a:r>
              <a:rPr lang="ru-RU" sz="1300" b="1" dirty="0"/>
              <a:t> полотна Ван Гога, </a:t>
            </a:r>
            <a:r>
              <a:rPr lang="ru-RU" sz="1300" b="1" dirty="0" err="1"/>
              <a:t>Матісса</a:t>
            </a:r>
            <a:r>
              <a:rPr lang="ru-RU" sz="1300" b="1" dirty="0"/>
              <a:t>, Гогена та </a:t>
            </a:r>
            <a:r>
              <a:rPr lang="ru-RU" sz="1300" b="1" dirty="0" err="1"/>
              <a:t>кілька</a:t>
            </a:r>
            <a:r>
              <a:rPr lang="ru-RU" sz="1300" b="1" dirty="0"/>
              <a:t> скульптур Родена. </a:t>
            </a:r>
            <a:r>
              <a:rPr lang="ru-RU" sz="1300" b="1" dirty="0" err="1"/>
              <a:t>Колекція</a:t>
            </a:r>
            <a:r>
              <a:rPr lang="ru-RU" sz="1300" b="1" dirty="0"/>
              <a:t> є </a:t>
            </a:r>
            <a:r>
              <a:rPr lang="ru-RU" sz="1300" b="1" dirty="0" err="1"/>
              <a:t>величезною</a:t>
            </a:r>
            <a:r>
              <a:rPr lang="ru-RU" sz="1300" b="1" dirty="0"/>
              <a:t> і </a:t>
            </a:r>
            <a:r>
              <a:rPr lang="ru-RU" sz="1300" b="1" dirty="0" err="1"/>
              <a:t>різноманітною</a:t>
            </a:r>
            <a:r>
              <a:rPr lang="ru-RU" sz="1300" b="1" dirty="0"/>
              <a:t>, для </a:t>
            </a:r>
            <a:r>
              <a:rPr lang="ru-RU" sz="1300" b="1" dirty="0" err="1"/>
              <a:t>її</a:t>
            </a:r>
            <a:r>
              <a:rPr lang="ru-RU" sz="1300" b="1" dirty="0"/>
              <a:t> </a:t>
            </a:r>
            <a:r>
              <a:rPr lang="ru-RU" sz="1300" b="1" dirty="0" err="1"/>
              <a:t>створення</a:t>
            </a:r>
            <a:r>
              <a:rPr lang="ru-RU" sz="1300" b="1" dirty="0"/>
              <a:t> </a:t>
            </a:r>
            <a:r>
              <a:rPr lang="ru-RU" sz="1300" b="1" dirty="0" err="1"/>
              <a:t>було</a:t>
            </a:r>
            <a:r>
              <a:rPr lang="ru-RU" sz="1300" b="1" dirty="0"/>
              <a:t> </a:t>
            </a:r>
            <a:r>
              <a:rPr lang="ru-RU" sz="1300" b="1" dirty="0" err="1"/>
              <a:t>потрібно</a:t>
            </a:r>
            <a:r>
              <a:rPr lang="ru-RU" sz="1300" b="1" dirty="0"/>
              <a:t> </a:t>
            </a:r>
            <a:r>
              <a:rPr lang="ru-RU" sz="1300" b="1" dirty="0" err="1"/>
              <a:t>багато</a:t>
            </a:r>
            <a:r>
              <a:rPr lang="ru-RU" sz="1300" b="1" dirty="0"/>
              <a:t> часу, і вона є </a:t>
            </a:r>
            <a:r>
              <a:rPr lang="ru-RU" sz="1300" b="1" dirty="0" err="1"/>
              <a:t>суттєвим</a:t>
            </a:r>
            <a:r>
              <a:rPr lang="ru-RU" sz="1300" b="1" dirty="0"/>
              <a:t> аспектом для </a:t>
            </a:r>
            <a:r>
              <a:rPr lang="ru-RU" sz="1300" b="1" dirty="0" err="1"/>
              <a:t>всіх</a:t>
            </a:r>
            <a:r>
              <a:rPr lang="ru-RU" sz="1300" b="1" dirty="0"/>
              <a:t> тих, </a:t>
            </a:r>
            <a:r>
              <a:rPr lang="ru-RU" sz="1300" b="1" dirty="0" err="1"/>
              <a:t>хто</a:t>
            </a:r>
            <a:r>
              <a:rPr lang="ru-RU" sz="1300" b="1" dirty="0"/>
              <a:t> </a:t>
            </a:r>
            <a:r>
              <a:rPr lang="ru-RU" sz="1300" b="1" dirty="0" err="1"/>
              <a:t>цікавиться</a:t>
            </a:r>
            <a:r>
              <a:rPr lang="ru-RU" sz="1300" b="1" dirty="0"/>
              <a:t> </a:t>
            </a:r>
            <a:r>
              <a:rPr lang="ru-RU" sz="1300" b="1" dirty="0" err="1"/>
              <a:t>мистецтвом</a:t>
            </a:r>
            <a:r>
              <a:rPr lang="ru-RU" sz="1300" b="1" dirty="0"/>
              <a:t> та </a:t>
            </a:r>
            <a:r>
              <a:rPr lang="ru-RU" sz="1300" b="1" dirty="0" err="1" smtClean="0"/>
              <a:t>історією</a:t>
            </a:r>
            <a:r>
              <a:rPr lang="ru-RU" sz="1300" b="1" dirty="0" smtClean="0"/>
              <a:t>. </a:t>
            </a:r>
          </a:p>
          <a:p>
            <a:r>
              <a:rPr lang="ru-RU" sz="1300" b="1" dirty="0" err="1" smtClean="0"/>
              <a:t>Ермітаж</a:t>
            </a:r>
            <a:r>
              <a:rPr lang="ru-RU" sz="1300" b="1" dirty="0" smtClean="0"/>
              <a:t> </a:t>
            </a:r>
            <a:r>
              <a:rPr lang="ru-RU" sz="1300" b="1" dirty="0"/>
              <a:t>- музей, і </a:t>
            </a:r>
            <a:r>
              <a:rPr lang="ru-RU" sz="1300" b="1" dirty="0" err="1"/>
              <a:t>його</a:t>
            </a:r>
            <a:r>
              <a:rPr lang="ru-RU" sz="1300" b="1" dirty="0"/>
              <a:t> </a:t>
            </a:r>
            <a:r>
              <a:rPr lang="ru-RU" sz="1300" b="1" dirty="0" err="1"/>
              <a:t>витоки</a:t>
            </a:r>
            <a:r>
              <a:rPr lang="ru-RU" sz="1300" b="1" dirty="0"/>
              <a:t>, </a:t>
            </a:r>
            <a:r>
              <a:rPr lang="ru-RU" sz="1300" b="1" dirty="0" err="1"/>
              <a:t>можуть</a:t>
            </a:r>
            <a:r>
              <a:rPr lang="ru-RU" sz="1300" b="1" dirty="0"/>
              <a:t> бути </a:t>
            </a:r>
            <a:r>
              <a:rPr lang="ru-RU" sz="1300" b="1" dirty="0" err="1"/>
              <a:t>простежені</a:t>
            </a:r>
            <a:r>
              <a:rPr lang="ru-RU" sz="1300" b="1" dirty="0"/>
              <a:t> на </a:t>
            </a:r>
            <a:r>
              <a:rPr lang="ru-RU" sz="1300" b="1" dirty="0" err="1"/>
              <a:t>приватній</a:t>
            </a:r>
            <a:r>
              <a:rPr lang="ru-RU" sz="1300" b="1" dirty="0"/>
              <a:t> </a:t>
            </a:r>
            <a:r>
              <a:rPr lang="ru-RU" sz="1300" b="1" dirty="0" err="1"/>
              <a:t>мистецькій</a:t>
            </a:r>
            <a:r>
              <a:rPr lang="ru-RU" sz="1300" b="1" dirty="0"/>
              <a:t> </a:t>
            </a:r>
            <a:r>
              <a:rPr lang="ru-RU" sz="1300" b="1" dirty="0" err="1"/>
              <a:t>колекції</a:t>
            </a:r>
            <a:r>
              <a:rPr lang="ru-RU" sz="1300" b="1" dirty="0"/>
              <a:t> Петра Великого, </a:t>
            </a:r>
            <a:r>
              <a:rPr lang="ru-RU" sz="1300" b="1" dirty="0" err="1"/>
              <a:t>який</a:t>
            </a:r>
            <a:r>
              <a:rPr lang="ru-RU" sz="1300" b="1" dirty="0"/>
              <a:t> </a:t>
            </a:r>
            <a:r>
              <a:rPr lang="ru-RU" sz="1300" b="1" dirty="0" err="1"/>
              <a:t>придбав</a:t>
            </a:r>
            <a:r>
              <a:rPr lang="ru-RU" sz="1300" b="1" dirty="0"/>
              <a:t> </a:t>
            </a:r>
            <a:r>
              <a:rPr lang="ru-RU" sz="1300" b="1" dirty="0" err="1"/>
              <a:t>численні</a:t>
            </a:r>
            <a:r>
              <a:rPr lang="ru-RU" sz="1300" b="1" dirty="0"/>
              <a:t> </a:t>
            </a:r>
            <a:r>
              <a:rPr lang="ru-RU" sz="1300" b="1" dirty="0" err="1"/>
              <a:t>роботи</a:t>
            </a:r>
            <a:r>
              <a:rPr lang="ru-RU" sz="1300" b="1" dirty="0"/>
              <a:t> </a:t>
            </a:r>
            <a:r>
              <a:rPr lang="ru-RU" sz="1300" b="1" dirty="0" err="1"/>
              <a:t>під</a:t>
            </a:r>
            <a:r>
              <a:rPr lang="ru-RU" sz="1300" b="1" dirty="0"/>
              <a:t> час </a:t>
            </a:r>
            <a:r>
              <a:rPr lang="ru-RU" sz="1300" b="1" dirty="0" err="1"/>
              <a:t>своєї</a:t>
            </a:r>
            <a:r>
              <a:rPr lang="ru-RU" sz="1300" b="1" dirty="0"/>
              <a:t> </a:t>
            </a:r>
            <a:r>
              <a:rPr lang="ru-RU" sz="1300" b="1" dirty="0" err="1"/>
              <a:t>подорожі</a:t>
            </a:r>
            <a:r>
              <a:rPr lang="ru-RU" sz="1300" b="1" dirty="0"/>
              <a:t> за кордон, а </a:t>
            </a:r>
            <a:r>
              <a:rPr lang="ru-RU" sz="1300" b="1" dirty="0" err="1"/>
              <a:t>потім</a:t>
            </a:r>
            <a:r>
              <a:rPr lang="ru-RU" sz="1300" b="1" dirty="0"/>
              <a:t> </a:t>
            </a:r>
            <a:r>
              <a:rPr lang="ru-RU" sz="1300" b="1" dirty="0" err="1"/>
              <a:t>повісив</a:t>
            </a:r>
            <a:r>
              <a:rPr lang="ru-RU" sz="1300" b="1" dirty="0"/>
              <a:t> </a:t>
            </a:r>
            <a:r>
              <a:rPr lang="ru-RU" sz="1300" b="1" dirty="0" err="1"/>
              <a:t>їх</a:t>
            </a:r>
            <a:r>
              <a:rPr lang="ru-RU" sz="1300" b="1" dirty="0"/>
              <a:t> у </a:t>
            </a:r>
            <a:r>
              <a:rPr lang="ru-RU" sz="1300" b="1" dirty="0" err="1"/>
              <a:t>своїй</a:t>
            </a:r>
            <a:r>
              <a:rPr lang="ru-RU" sz="1300" b="1" dirty="0"/>
              <a:t> </a:t>
            </a:r>
            <a:r>
              <a:rPr lang="ru-RU" sz="1300" b="1" dirty="0" err="1"/>
              <a:t>резиденції</a:t>
            </a:r>
            <a:r>
              <a:rPr lang="ru-RU" sz="1300" b="1" dirty="0"/>
              <a:t>. Катерина Велика </a:t>
            </a:r>
            <a:r>
              <a:rPr lang="ru-RU" sz="1300" b="1" dirty="0" err="1"/>
              <a:t>значно</a:t>
            </a:r>
            <a:r>
              <a:rPr lang="ru-RU" sz="1300" b="1" dirty="0"/>
              <a:t> </a:t>
            </a:r>
            <a:r>
              <a:rPr lang="ru-RU" sz="1300" b="1" dirty="0" err="1"/>
              <a:t>розширила</a:t>
            </a:r>
            <a:r>
              <a:rPr lang="ru-RU" sz="1300" b="1" dirty="0"/>
              <a:t> </a:t>
            </a:r>
            <a:r>
              <a:rPr lang="ru-RU" sz="1300" b="1" dirty="0" err="1"/>
              <a:t>колекцію</a:t>
            </a:r>
            <a:r>
              <a:rPr lang="ru-RU" sz="1300" b="1" dirty="0"/>
              <a:t>, і вона, і </a:t>
            </a:r>
            <a:r>
              <a:rPr lang="ru-RU" sz="1300" b="1" dirty="0" err="1"/>
              <a:t>її</a:t>
            </a:r>
            <a:r>
              <a:rPr lang="ru-RU" sz="1300" b="1" dirty="0"/>
              <a:t> </a:t>
            </a:r>
            <a:r>
              <a:rPr lang="ru-RU" sz="1300" b="1" dirty="0" err="1"/>
              <a:t>наступники</a:t>
            </a:r>
            <a:r>
              <a:rPr lang="ru-RU" sz="1300" b="1" dirty="0"/>
              <a:t> </a:t>
            </a:r>
            <a:r>
              <a:rPr lang="ru-RU" sz="1300" b="1" dirty="0" err="1"/>
              <a:t>розширювали</a:t>
            </a:r>
            <a:r>
              <a:rPr lang="ru-RU" sz="1300" b="1" dirty="0"/>
              <a:t> </a:t>
            </a:r>
            <a:r>
              <a:rPr lang="ru-RU" sz="1300" b="1" dirty="0" err="1"/>
              <a:t>колекції</a:t>
            </a:r>
            <a:r>
              <a:rPr lang="ru-RU" sz="1300" b="1" dirty="0"/>
              <a:t> Державного </a:t>
            </a:r>
            <a:r>
              <a:rPr lang="ru-RU" sz="1300" b="1" dirty="0" err="1"/>
              <a:t>Ермітажу</a:t>
            </a:r>
            <a:r>
              <a:rPr lang="ru-RU" sz="1300" b="1" dirty="0"/>
              <a:t> в </a:t>
            </a:r>
            <a:r>
              <a:rPr lang="ru-RU" sz="1300" b="1" dirty="0" err="1"/>
              <a:t>значній</a:t>
            </a:r>
            <a:r>
              <a:rPr lang="ru-RU" sz="1300" b="1" dirty="0"/>
              <a:t> </a:t>
            </a:r>
            <a:r>
              <a:rPr lang="ru-RU" sz="1300" b="1" dirty="0" err="1"/>
              <a:t>мірі</a:t>
            </a:r>
            <a:r>
              <a:rPr lang="ru-RU" sz="1300" b="1" dirty="0"/>
              <a:t>, </a:t>
            </a:r>
            <a:r>
              <a:rPr lang="ru-RU" sz="1300" b="1" dirty="0" err="1"/>
              <a:t>купуючи</a:t>
            </a:r>
            <a:r>
              <a:rPr lang="ru-RU" sz="1300" b="1" dirty="0"/>
              <a:t> </a:t>
            </a:r>
            <a:r>
              <a:rPr lang="ru-RU" sz="1300" b="1" dirty="0" err="1"/>
              <a:t>приватні</a:t>
            </a:r>
            <a:r>
              <a:rPr lang="ru-RU" sz="1300" b="1" dirty="0"/>
              <a:t> </a:t>
            </a:r>
            <a:r>
              <a:rPr lang="ru-RU" sz="1300" b="1" dirty="0" err="1"/>
              <a:t>колекції</a:t>
            </a:r>
            <a:r>
              <a:rPr lang="ru-RU" sz="1300" b="1" dirty="0"/>
              <a:t> </a:t>
            </a:r>
            <a:r>
              <a:rPr lang="ru-RU" sz="1300" b="1" dirty="0" err="1"/>
              <a:t>західноєвропейської</a:t>
            </a:r>
            <a:r>
              <a:rPr lang="ru-RU" sz="1300" b="1" dirty="0"/>
              <a:t> </a:t>
            </a:r>
            <a:r>
              <a:rPr lang="ru-RU" sz="1300" b="1" dirty="0" err="1"/>
              <a:t>аристократії</a:t>
            </a:r>
            <a:r>
              <a:rPr lang="ru-RU" sz="1300" b="1" dirty="0"/>
              <a:t> і </a:t>
            </a:r>
            <a:r>
              <a:rPr lang="ru-RU" sz="1300" b="1" dirty="0" err="1"/>
              <a:t>монархії</a:t>
            </a:r>
            <a:r>
              <a:rPr lang="ru-RU" sz="1300" b="1" dirty="0"/>
              <a:t>. До того часу, коли </a:t>
            </a:r>
            <a:r>
              <a:rPr lang="ru-RU" sz="1300" b="1" dirty="0" err="1"/>
              <a:t>Микола</a:t>
            </a:r>
            <a:r>
              <a:rPr lang="ru-RU" sz="1300" b="1" dirty="0"/>
              <a:t> </a:t>
            </a:r>
            <a:r>
              <a:rPr lang="en-US" sz="1300" b="1" dirty="0"/>
              <a:t>II </a:t>
            </a:r>
            <a:r>
              <a:rPr lang="ru-RU" sz="1300" b="1" dirty="0" err="1"/>
              <a:t>зійшов</a:t>
            </a:r>
            <a:r>
              <a:rPr lang="ru-RU" sz="1300" b="1" dirty="0"/>
              <a:t> на престол в 1894 </a:t>
            </a:r>
            <a:r>
              <a:rPr lang="ru-RU" sz="1300" b="1" dirty="0" err="1"/>
              <a:t>році</a:t>
            </a:r>
            <a:r>
              <a:rPr lang="ru-RU" sz="1300" b="1" dirty="0"/>
              <a:t>, </a:t>
            </a:r>
            <a:r>
              <a:rPr lang="ru-RU" sz="1300" b="1" dirty="0" err="1"/>
              <a:t>Ермітаж</a:t>
            </a:r>
            <a:r>
              <a:rPr lang="ru-RU" sz="1300" b="1" dirty="0"/>
              <a:t> - Санкт-Петербург </a:t>
            </a:r>
            <a:r>
              <a:rPr lang="ru-RU" sz="1300" b="1" dirty="0" err="1"/>
              <a:t>тоді</a:t>
            </a:r>
            <a:r>
              <a:rPr lang="ru-RU" sz="1300" b="1" dirty="0"/>
              <a:t> </a:t>
            </a:r>
            <a:r>
              <a:rPr lang="ru-RU" sz="1300" b="1" dirty="0" err="1"/>
              <a:t>був</a:t>
            </a:r>
            <a:r>
              <a:rPr lang="ru-RU" sz="1300" b="1" dirty="0"/>
              <a:t> </a:t>
            </a:r>
            <a:r>
              <a:rPr lang="ru-RU" sz="1300" b="1" dirty="0" err="1"/>
              <a:t>головним</a:t>
            </a:r>
            <a:r>
              <a:rPr lang="ru-RU" sz="1300" b="1" dirty="0"/>
              <a:t> </a:t>
            </a:r>
            <a:r>
              <a:rPr lang="ru-RU" sz="1300" b="1" dirty="0" err="1"/>
              <a:t>містом</a:t>
            </a:r>
            <a:r>
              <a:rPr lang="ru-RU" sz="1300" b="1" dirty="0"/>
              <a:t> </a:t>
            </a:r>
            <a:r>
              <a:rPr lang="ru-RU" sz="1300" b="1" dirty="0" err="1"/>
              <a:t>Росії</a:t>
            </a:r>
            <a:r>
              <a:rPr lang="ru-RU" sz="1300" b="1" dirty="0"/>
              <a:t>, так от, </a:t>
            </a:r>
            <a:r>
              <a:rPr lang="ru-RU" sz="1300" b="1" dirty="0" err="1"/>
              <a:t>Ермітаж</a:t>
            </a:r>
            <a:r>
              <a:rPr lang="ru-RU" sz="1300" b="1" dirty="0"/>
              <a:t> </a:t>
            </a:r>
            <a:r>
              <a:rPr lang="ru-RU" sz="1300" b="1" dirty="0" err="1"/>
              <a:t>виявився</a:t>
            </a:r>
            <a:r>
              <a:rPr lang="ru-RU" sz="1300" b="1" dirty="0"/>
              <a:t> </a:t>
            </a:r>
            <a:r>
              <a:rPr lang="ru-RU" sz="1300" b="1" dirty="0" err="1"/>
              <a:t>місцем</a:t>
            </a:r>
            <a:r>
              <a:rPr lang="ru-RU" sz="1300" b="1" dirty="0"/>
              <a:t> </a:t>
            </a:r>
            <a:r>
              <a:rPr lang="ru-RU" sz="1300" b="1" dirty="0" err="1"/>
              <a:t>скупчення</a:t>
            </a:r>
            <a:r>
              <a:rPr lang="ru-RU" sz="1300" b="1" dirty="0"/>
              <a:t> </a:t>
            </a:r>
            <a:r>
              <a:rPr lang="ru-RU" sz="1300" b="1" dirty="0" err="1"/>
              <a:t>найбільшої</a:t>
            </a:r>
            <a:r>
              <a:rPr lang="ru-RU" sz="1300" b="1" dirty="0"/>
              <a:t> </a:t>
            </a:r>
            <a:r>
              <a:rPr lang="ru-RU" sz="1300" b="1" dirty="0" err="1"/>
              <a:t>колекції</a:t>
            </a:r>
            <a:r>
              <a:rPr lang="ru-RU" sz="1300" b="1" dirty="0"/>
              <a:t> </a:t>
            </a:r>
            <a:r>
              <a:rPr lang="ru-RU" sz="1300" b="1" dirty="0" err="1"/>
              <a:t>творів</a:t>
            </a:r>
            <a:r>
              <a:rPr lang="ru-RU" sz="1300" b="1" dirty="0"/>
              <a:t> </a:t>
            </a:r>
            <a:r>
              <a:rPr lang="ru-RU" sz="1300" b="1" dirty="0" err="1"/>
              <a:t>мистецтва</a:t>
            </a:r>
            <a:r>
              <a:rPr lang="ru-RU" sz="1300" b="1" dirty="0"/>
              <a:t> в </a:t>
            </a:r>
            <a:r>
              <a:rPr lang="ru-RU" sz="1300" b="1" dirty="0" err="1"/>
              <a:t>Європі</a:t>
            </a:r>
            <a:r>
              <a:rPr lang="ru-RU" sz="1300" b="1" dirty="0"/>
              <a:t>.</a:t>
            </a:r>
            <a:r>
              <a:rPr lang="ru-RU" sz="1300" b="1" dirty="0"/>
              <a:t/>
            </a:r>
            <a:br>
              <a:rPr lang="ru-RU" sz="1300" b="1" dirty="0"/>
            </a:br>
            <a:r>
              <a:rPr lang="ru-RU" sz="1300" b="1" dirty="0"/>
              <a:t/>
            </a:r>
            <a:br>
              <a:rPr lang="ru-RU" sz="1300" b="1" dirty="0"/>
            </a:br>
            <a:r>
              <a:rPr lang="ru-RU" sz="1300" b="1" dirty="0" err="1"/>
              <a:t>Після</a:t>
            </a:r>
            <a:r>
              <a:rPr lang="ru-RU" sz="1300" b="1" dirty="0"/>
              <a:t> </a:t>
            </a:r>
            <a:r>
              <a:rPr lang="ru-RU" sz="1300" b="1" dirty="0" err="1"/>
              <a:t>революції</a:t>
            </a:r>
            <a:r>
              <a:rPr lang="ru-RU" sz="1300" b="1" dirty="0"/>
              <a:t> 1917 року </a:t>
            </a:r>
            <a:r>
              <a:rPr lang="ru-RU" sz="1300" b="1" dirty="0" err="1"/>
              <a:t>Ермітаж</a:t>
            </a:r>
            <a:r>
              <a:rPr lang="ru-RU" sz="1300" b="1" dirty="0"/>
              <a:t> - музей </a:t>
            </a:r>
            <a:r>
              <a:rPr lang="ru-RU" sz="1300" b="1" dirty="0" err="1"/>
              <a:t>був</a:t>
            </a:r>
            <a:r>
              <a:rPr lang="ru-RU" sz="1300" b="1" dirty="0"/>
              <a:t> </a:t>
            </a:r>
            <a:r>
              <a:rPr lang="ru-RU" sz="1300" b="1" dirty="0" err="1"/>
              <a:t>відкритий</a:t>
            </a:r>
            <a:r>
              <a:rPr lang="ru-RU" sz="1300" b="1" dirty="0"/>
              <a:t> для </a:t>
            </a:r>
            <a:r>
              <a:rPr lang="ru-RU" sz="1300" b="1" dirty="0" err="1"/>
              <a:t>публіки</a:t>
            </a:r>
            <a:r>
              <a:rPr lang="ru-RU" sz="1300" b="1" dirty="0"/>
              <a:t>, і </a:t>
            </a:r>
            <a:r>
              <a:rPr lang="ru-RU" sz="1300" b="1" dirty="0" err="1"/>
              <a:t>його</a:t>
            </a:r>
            <a:r>
              <a:rPr lang="ru-RU" sz="1300" b="1" dirty="0"/>
              <a:t> </a:t>
            </a:r>
            <a:r>
              <a:rPr lang="ru-RU" sz="1300" b="1" dirty="0" err="1"/>
              <a:t>колекції</a:t>
            </a:r>
            <a:r>
              <a:rPr lang="ru-RU" sz="1300" b="1" dirty="0"/>
              <a:t> </a:t>
            </a:r>
            <a:r>
              <a:rPr lang="ru-RU" sz="1300" b="1" dirty="0" err="1"/>
              <a:t>продовжували</a:t>
            </a:r>
            <a:r>
              <a:rPr lang="ru-RU" sz="1300" b="1" dirty="0"/>
              <a:t> </a:t>
            </a:r>
            <a:r>
              <a:rPr lang="ru-RU" sz="1300" b="1" dirty="0" err="1"/>
              <a:t>збільшуватися</a:t>
            </a:r>
            <a:r>
              <a:rPr lang="ru-RU" sz="1300" b="1" dirty="0"/>
              <a:t> за </a:t>
            </a:r>
            <a:r>
              <a:rPr lang="ru-RU" sz="1300" b="1" dirty="0" err="1"/>
              <a:t>рахунок</a:t>
            </a:r>
            <a:r>
              <a:rPr lang="ru-RU" sz="1300" b="1" dirty="0"/>
              <a:t> </a:t>
            </a:r>
            <a:r>
              <a:rPr lang="ru-RU" sz="1300" b="1" dirty="0" err="1"/>
              <a:t>сучасних</a:t>
            </a:r>
            <a:r>
              <a:rPr lang="ru-RU" sz="1300" b="1" dirty="0"/>
              <a:t> </a:t>
            </a:r>
            <a:r>
              <a:rPr lang="ru-RU" sz="1300" b="1" dirty="0" err="1"/>
              <a:t>творів</a:t>
            </a:r>
            <a:r>
              <a:rPr lang="ru-RU" sz="1300" b="1" dirty="0"/>
              <a:t> з </a:t>
            </a:r>
            <a:r>
              <a:rPr lang="ru-RU" sz="1300" b="1" dirty="0" err="1"/>
              <a:t>приватних</a:t>
            </a:r>
            <a:r>
              <a:rPr lang="ru-RU" sz="1300" b="1" dirty="0"/>
              <a:t> </a:t>
            </a:r>
            <a:r>
              <a:rPr lang="ru-RU" sz="1300" b="1" dirty="0" err="1"/>
              <a:t>колекцій</a:t>
            </a:r>
            <a:r>
              <a:rPr lang="ru-RU" sz="1300" b="1" dirty="0"/>
              <a:t>. </a:t>
            </a:r>
            <a:r>
              <a:rPr lang="ru-RU" sz="1300" b="1" dirty="0" err="1"/>
              <a:t>Сьогодні</a:t>
            </a:r>
            <a:r>
              <a:rPr lang="ru-RU" sz="1300" b="1" dirty="0"/>
              <a:t> </a:t>
            </a:r>
            <a:r>
              <a:rPr lang="ru-RU" sz="1300" b="1" dirty="0" err="1"/>
              <a:t>Ермітаж</a:t>
            </a:r>
            <a:r>
              <a:rPr lang="ru-RU" sz="1300" b="1" dirty="0"/>
              <a:t> </a:t>
            </a:r>
            <a:r>
              <a:rPr lang="ru-RU" sz="1300" b="1" dirty="0" err="1"/>
              <a:t>періодично</a:t>
            </a:r>
            <a:r>
              <a:rPr lang="ru-RU" sz="1300" b="1" dirty="0"/>
              <a:t> </a:t>
            </a:r>
            <a:r>
              <a:rPr lang="ru-RU" sz="1300" b="1" dirty="0" err="1"/>
              <a:t>ремонтуються</a:t>
            </a:r>
            <a:r>
              <a:rPr lang="ru-RU" sz="1300" b="1" dirty="0"/>
              <a:t>, </a:t>
            </a:r>
            <a:r>
              <a:rPr lang="ru-RU" sz="1300" b="1" dirty="0" err="1"/>
              <a:t>колекції</a:t>
            </a:r>
            <a:r>
              <a:rPr lang="ru-RU" sz="1300" b="1" dirty="0"/>
              <a:t> </a:t>
            </a:r>
            <a:r>
              <a:rPr lang="ru-RU" sz="1300" b="1" dirty="0" err="1"/>
              <a:t>знаходяться</a:t>
            </a:r>
            <a:r>
              <a:rPr lang="ru-RU" sz="1300" b="1" dirty="0"/>
              <a:t> в </a:t>
            </a:r>
            <a:r>
              <a:rPr lang="ru-RU" sz="1300" b="1" dirty="0" err="1"/>
              <a:t>стадії</a:t>
            </a:r>
            <a:r>
              <a:rPr lang="ru-RU" sz="1300" b="1" dirty="0"/>
              <a:t> </a:t>
            </a:r>
            <a:r>
              <a:rPr lang="ru-RU" sz="1300" b="1" dirty="0" err="1"/>
              <a:t>реорганізації</a:t>
            </a:r>
            <a:r>
              <a:rPr lang="ru-RU" sz="1300" b="1" dirty="0"/>
              <a:t>, і </a:t>
            </a:r>
            <a:r>
              <a:rPr lang="ru-RU" sz="1300" b="1" dirty="0" err="1"/>
              <a:t>багато</a:t>
            </a:r>
            <a:r>
              <a:rPr lang="ru-RU" sz="1300" b="1" dirty="0"/>
              <a:t> з </a:t>
            </a:r>
            <a:r>
              <a:rPr lang="ru-RU" sz="1300" b="1" dirty="0" err="1"/>
              <a:t>його</a:t>
            </a:r>
            <a:r>
              <a:rPr lang="ru-RU" sz="1300" b="1" dirty="0"/>
              <a:t> </a:t>
            </a:r>
            <a:r>
              <a:rPr lang="ru-RU" sz="1300" b="1" dirty="0" err="1"/>
              <a:t>робіт</a:t>
            </a:r>
            <a:r>
              <a:rPr lang="ru-RU" sz="1300" b="1" dirty="0"/>
              <a:t> </a:t>
            </a:r>
            <a:r>
              <a:rPr lang="ru-RU" sz="1300" b="1" dirty="0" err="1"/>
              <a:t>вперше</a:t>
            </a:r>
            <a:r>
              <a:rPr lang="ru-RU" sz="1300" b="1" dirty="0"/>
              <a:t> стали </a:t>
            </a:r>
            <a:r>
              <a:rPr lang="ru-RU" sz="1300" b="1" dirty="0" err="1"/>
              <a:t>доступні</a:t>
            </a:r>
            <a:r>
              <a:rPr lang="ru-RU" sz="1300" b="1" dirty="0"/>
              <a:t> для </a:t>
            </a:r>
            <a:r>
              <a:rPr lang="ru-RU" sz="1300" b="1" dirty="0" err="1"/>
              <a:t>пересувних</a:t>
            </a:r>
            <a:r>
              <a:rPr lang="ru-RU" sz="1300" b="1" dirty="0"/>
              <a:t> </a:t>
            </a:r>
            <a:r>
              <a:rPr lang="ru-RU" sz="1300" b="1" dirty="0" err="1"/>
              <a:t>виставок</a:t>
            </a:r>
            <a:r>
              <a:rPr lang="ru-RU" sz="1300" b="1" dirty="0"/>
              <a:t> за межами </a:t>
            </a:r>
            <a:r>
              <a:rPr lang="ru-RU" sz="1300" b="1" dirty="0" err="1"/>
              <a:t>країни</a:t>
            </a:r>
            <a:r>
              <a:rPr lang="ru-RU" sz="13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39133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23928" y="-9877"/>
            <a:ext cx="4896544" cy="918597"/>
          </a:xfrm>
        </p:spPr>
        <p:txBody>
          <a:bodyPr>
            <a:normAutofit/>
          </a:bodyPr>
          <a:lstStyle/>
          <a:p>
            <a:pPr algn="l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Цікаві факти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028636"/>
            <a:ext cx="849694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Колекція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Ермітажу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сьогоднішній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день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включає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в себе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близько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трьох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мільйонів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експонатів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. І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це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враховуючи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того факту,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чи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кожен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місяць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тут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проводяться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ще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й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тимчасові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виставки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споглядати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які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можна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обмежену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кількість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часу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uk-UA" sz="2000" b="1" dirty="0"/>
          </a:p>
          <a:p>
            <a:pPr marL="342900" indent="-342900">
              <a:buFont typeface="+mj-lt"/>
              <a:buAutoNum type="arabicPeriod"/>
            </a:pPr>
            <a:endParaRPr lang="uk-UA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Ермітаж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включає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в свою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спадщину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цілих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триста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п'ятдесят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залів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кожен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яких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присвячений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своєю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тематикою та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має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свою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цінність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для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культури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Росії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зокрема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світової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культури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</a:rPr>
              <a:t>цілому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ru-RU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Для того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щоб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обійти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всі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зали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міста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-музею і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постояти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біля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кожного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представленого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експоната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або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картини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хоча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б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хвилину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, Вам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знадобиться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вісім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років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</a:rPr>
              <a:t>життя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377619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80920" cy="86409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Найвідоміші скульптури та картини музею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99" y="1121735"/>
            <a:ext cx="1968860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07504" y="3858039"/>
            <a:ext cx="23503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err="1"/>
              <a:t>Погруддя</a:t>
            </a:r>
            <a:r>
              <a:rPr lang="ru-RU" sz="1100" dirty="0"/>
              <a:t> </a:t>
            </a:r>
            <a:r>
              <a:rPr lang="ru-RU" sz="1100" dirty="0" err="1"/>
              <a:t>імператора</a:t>
            </a:r>
            <a:r>
              <a:rPr lang="ru-RU" sz="1100" dirty="0"/>
              <a:t> </a:t>
            </a:r>
            <a:r>
              <a:rPr lang="ru-RU" sz="1100" dirty="0" err="1"/>
              <a:t>Філіппа</a:t>
            </a:r>
            <a:r>
              <a:rPr lang="ru-RU" sz="1100" dirty="0"/>
              <a:t> Араба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84266" y="4016896"/>
            <a:ext cx="24432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err="1"/>
              <a:t>Альвізе</a:t>
            </a:r>
            <a:r>
              <a:rPr lang="ru-RU" sz="1100" dirty="0"/>
              <a:t> </a:t>
            </a:r>
            <a:r>
              <a:rPr lang="ru-RU" sz="1100" dirty="0" err="1"/>
              <a:t>Тальяп'єтра</a:t>
            </a:r>
            <a:r>
              <a:rPr lang="ru-RU" sz="1100" dirty="0"/>
              <a:t>. </a:t>
            </a:r>
            <a:r>
              <a:rPr lang="ru-RU" sz="1100" dirty="0" err="1"/>
              <a:t>Алегорія</a:t>
            </a:r>
            <a:r>
              <a:rPr lang="ru-RU" sz="1100" dirty="0"/>
              <a:t> </a:t>
            </a:r>
            <a:r>
              <a:rPr lang="ru-RU" sz="1100" dirty="0" err="1"/>
              <a:t>Юстиції</a:t>
            </a:r>
            <a:endParaRPr lang="ru-RU" sz="11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774" y="968896"/>
            <a:ext cx="2677892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699792" y="5378290"/>
            <a:ext cx="276229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/>
              <a:t>Мадонна з </a:t>
            </a:r>
            <a:r>
              <a:rPr lang="ru-RU" sz="1100" dirty="0" err="1"/>
              <a:t>немовлям</a:t>
            </a:r>
            <a:r>
              <a:rPr lang="ru-RU" sz="1100" dirty="0"/>
              <a:t> (</a:t>
            </a:r>
            <a:r>
              <a:rPr lang="ru-RU" sz="1100" dirty="0" err="1"/>
              <a:t>Антоніо</a:t>
            </a:r>
            <a:r>
              <a:rPr lang="ru-RU" sz="1100" dirty="0"/>
              <a:t> </a:t>
            </a:r>
            <a:r>
              <a:rPr lang="ru-RU" sz="1100" dirty="0" err="1"/>
              <a:t>Росселліно</a:t>
            </a:r>
            <a:r>
              <a:rPr lang="ru-RU" sz="1100" dirty="0"/>
              <a:t>)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127686"/>
            <a:ext cx="2880320" cy="39618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395536" y="5934670"/>
            <a:ext cx="2646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sz="1100" dirty="0"/>
              <a:t>Гейнсборо, Томас - </a:t>
            </a:r>
            <a:r>
              <a:rPr lang="ru-RU" sz="1100" dirty="0" err="1"/>
              <a:t>Жінка</a:t>
            </a:r>
            <a:r>
              <a:rPr lang="ru-RU" sz="1100" dirty="0"/>
              <a:t> в </a:t>
            </a:r>
            <a:r>
              <a:rPr lang="ru-RU" sz="1100" dirty="0" err="1"/>
              <a:t>блакитному</a:t>
            </a:r>
            <a:endParaRPr lang="ru-RU" sz="11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162523"/>
            <a:ext cx="1953981" cy="24424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237" y="4413192"/>
            <a:ext cx="2971942" cy="21918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148064" y="6590177"/>
            <a:ext cx="34078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err="1"/>
              <a:t>Бассано</a:t>
            </a:r>
            <a:r>
              <a:rPr lang="ru-RU" sz="1100" dirty="0"/>
              <a:t>, </a:t>
            </a:r>
            <a:r>
              <a:rPr lang="ru-RU" sz="1100" dirty="0" err="1"/>
              <a:t>Якопо</a:t>
            </a:r>
            <a:r>
              <a:rPr lang="ru-RU" sz="1100" dirty="0"/>
              <a:t> и </a:t>
            </a:r>
            <a:r>
              <a:rPr lang="ru-RU" sz="1100" dirty="0" err="1"/>
              <a:t>Франческо</a:t>
            </a:r>
            <a:r>
              <a:rPr lang="ru-RU" sz="1100" dirty="0"/>
              <a:t> - Поклонение волхвов</a:t>
            </a:r>
          </a:p>
        </p:txBody>
      </p:sp>
    </p:spTree>
    <p:extLst>
      <p:ext uri="{BB962C8B-B14F-4D97-AF65-F5344CB8AC3E}">
        <p14:creationId xmlns:p14="http://schemas.microsoft.com/office/powerpoint/2010/main" val="37457830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187</TotalTime>
  <Words>795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Составная</vt:lpstr>
      <vt:lpstr>ХУДОЖНІ МУЗЕЇ СВІТУ</vt:lpstr>
      <vt:lpstr>Лувр   (Париж)</vt:lpstr>
      <vt:lpstr>Цікаві факти </vt:lpstr>
      <vt:lpstr>   Найвідоміші скульптури та картини музею</vt:lpstr>
      <vt:lpstr>Ермітаж           (Санкт-Петербург)</vt:lpstr>
      <vt:lpstr>Цікаві факти</vt:lpstr>
      <vt:lpstr>Найвідоміші скульптури та картини музею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ХУДОЖНІ МУЗЕЇ СВІТУ</dc:title>
  <dc:creator>Андрей</dc:creator>
  <cp:lastModifiedBy>Андрей</cp:lastModifiedBy>
  <cp:revision>16</cp:revision>
  <dcterms:created xsi:type="dcterms:W3CDTF">2014-04-17T18:29:23Z</dcterms:created>
  <dcterms:modified xsi:type="dcterms:W3CDTF">2014-04-21T11:16:17Z</dcterms:modified>
</cp:coreProperties>
</file>